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5240000" cy="85725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uce Light" panose="020B0604020202020204" charset="0"/>
      <p:regular r:id="rId22"/>
    </p:embeddedFont>
    <p:embeddedFont>
      <p:font typeface="Pluma Bold" panose="020B0604020202020204" charset="0"/>
      <p:regular r:id="rId23"/>
    </p:embeddedFont>
    <p:embeddedFont>
      <p:font typeface="Prata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7901" autoAdjust="0"/>
  </p:normalViewPr>
  <p:slideViewPr>
    <p:cSldViewPr>
      <p:cViewPr varScale="1">
        <p:scale>
          <a:sx n="45" d="100"/>
          <a:sy n="45" d="100"/>
        </p:scale>
        <p:origin x="68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His method of learning human anatomy was like this...</a:t>
            </a:r>
          </a:p>
          <a:p>
            <a:pPr lvl="0"/>
            <a:r>
              <a:rPr lang="en-US" dirty="0"/>
              <a:t>He would keep the dead body in water and let it decompose.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And he would study the decomposing body with passing time.</a:t>
            </a:r>
          </a:p>
          <a:p>
            <a:pPr lvl="0"/>
            <a:r>
              <a:rPr lang="en-US" dirty="0"/>
              <a:t>This is how he examined the structure of the body layer by layer.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Sushrut</a:t>
            </a:r>
            <a:r>
              <a:rPr lang="en-US" dirty="0"/>
              <a:t> Samhita was written in 600 BCE.</a:t>
            </a:r>
          </a:p>
          <a:p>
            <a:pPr lvl="0"/>
            <a:r>
              <a:rPr lang="en-US" dirty="0"/>
              <a:t>This unique Sanskrit script about surgery and medicine,</a:t>
            </a:r>
          </a:p>
          <a:p>
            <a:pPr lvl="0"/>
            <a:r>
              <a:rPr lang="en-US" dirty="0"/>
              <a:t>was brought before the world in 800 AD in the form of Arab translation.</a:t>
            </a:r>
          </a:p>
          <a:p>
            <a:pPr lvl="0"/>
            <a:r>
              <a:rPr lang="en-US" dirty="0"/>
              <a:t>And it was called Kitab Shah Shun Al - Hindi.</a:t>
            </a:r>
          </a:p>
          <a:p>
            <a:pPr lvl="0"/>
            <a:r>
              <a:rPr lang="en-US" dirty="0"/>
              <a:t>And Kitab - I - </a:t>
            </a:r>
            <a:r>
              <a:rPr lang="en-US" dirty="0" err="1"/>
              <a:t>Susurud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At the beginning of the 19th century,</a:t>
            </a:r>
          </a:p>
          <a:p>
            <a:pPr lvl="0"/>
            <a:r>
              <a:rPr lang="en-US"/>
              <a:t>Hessler translated Sanskrit script into Latin,</a:t>
            </a:r>
          </a:p>
          <a:p>
            <a:pPr lvl="0"/>
            <a:r>
              <a:rPr lang="en-US"/>
              <a:t>and Muller in German.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the complete English literature was done by </a:t>
            </a:r>
            <a:r>
              <a:rPr lang="en-US" dirty="0" err="1"/>
              <a:t>Kaviraj</a:t>
            </a:r>
            <a:r>
              <a:rPr lang="en-US" dirty="0"/>
              <a:t> </a:t>
            </a:r>
            <a:r>
              <a:rPr lang="en-US" dirty="0" err="1"/>
              <a:t>Kunja</a:t>
            </a:r>
            <a:r>
              <a:rPr lang="en-US" dirty="0"/>
              <a:t> Lal </a:t>
            </a:r>
            <a:r>
              <a:rPr lang="en-US" dirty="0" err="1"/>
              <a:t>Bhishagratna</a:t>
            </a:r>
            <a:r>
              <a:rPr lang="en-US" dirty="0"/>
              <a:t> in the three volumes in 1907 in Calcutta.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In 2018 the Royal Australasian College of Surgeons constructed</a:t>
            </a:r>
          </a:p>
          <a:p>
            <a:pPr lvl="0"/>
            <a:r>
              <a:rPr lang="en-US" dirty="0"/>
              <a:t>a statue of </a:t>
            </a:r>
            <a:r>
              <a:rPr lang="en-US" dirty="0" err="1"/>
              <a:t>Sushruta</a:t>
            </a:r>
            <a:r>
              <a:rPr lang="en-US" dirty="0"/>
              <a:t> on their campus.</a:t>
            </a:r>
          </a:p>
          <a:p>
            <a:pPr lvl="0"/>
            <a:r>
              <a:rPr lang="en-US" dirty="0"/>
              <a:t>Inspired by </a:t>
            </a:r>
            <a:r>
              <a:rPr lang="en-US" dirty="0" err="1"/>
              <a:t>Sushruta's</a:t>
            </a:r>
            <a:r>
              <a:rPr lang="en-US" dirty="0"/>
              <a:t> incomparable knowledge,</a:t>
            </a:r>
          </a:p>
          <a:p>
            <a:pPr lvl="0"/>
            <a:r>
              <a:rPr lang="en-US" dirty="0"/>
              <a:t>American surgeon Allen Ripple said...</a:t>
            </a:r>
          </a:p>
          <a:p>
            <a:pPr lvl="0"/>
            <a:r>
              <a:rPr lang="en-US" dirty="0"/>
              <a:t>"All in All, </a:t>
            </a:r>
            <a:r>
              <a:rPr lang="en-US" dirty="0" err="1"/>
              <a:t>Sushruta</a:t>
            </a:r>
            <a:r>
              <a:rPr lang="en-US" dirty="0"/>
              <a:t> must be considered as</a:t>
            </a:r>
          </a:p>
          <a:p>
            <a:pPr lvl="0"/>
            <a:r>
              <a:rPr lang="en-US" dirty="0"/>
              <a:t>the greatest surgeon of the pre-medieval period."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Did you know the first plastic surgery in the world,</a:t>
            </a:r>
          </a:p>
          <a:p>
            <a:pPr lvl="0"/>
            <a:r>
              <a:rPr lang="en-US" dirty="0"/>
              <a:t>was performed by an Indian surgeon whose name was Sage </a:t>
            </a:r>
            <a:r>
              <a:rPr lang="en-US" dirty="0" err="1"/>
              <a:t>Sushruta</a:t>
            </a:r>
            <a:r>
              <a:rPr lang="en-US" dirty="0"/>
              <a:t>?</a:t>
            </a:r>
          </a:p>
          <a:p>
            <a:pPr lvl="0"/>
            <a:r>
              <a:rPr lang="en-US" dirty="0"/>
              <a:t>Nearly 2600 years ago.</a:t>
            </a:r>
          </a:p>
          <a:p>
            <a:pPr lvl="0"/>
            <a:r>
              <a:rPr lang="en-US" dirty="0"/>
              <a:t>This Indian physician of ancient India,</a:t>
            </a:r>
          </a:p>
          <a:p>
            <a:pPr lvl="0"/>
            <a:r>
              <a:rPr lang="en-US" dirty="0"/>
              <a:t>also known as the father of surgery invented nearly 300 surgeries.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Sushruta</a:t>
            </a:r>
            <a:r>
              <a:rPr lang="en-US" dirty="0"/>
              <a:t> lived in the ancient  city of Kasi of Western India,</a:t>
            </a:r>
          </a:p>
          <a:p>
            <a:pPr lvl="0"/>
            <a:r>
              <a:rPr lang="en-US" dirty="0"/>
              <a:t>which today is better known as Banaras or Varanasi.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As a physician, he treated soldiers who got injured on the battlefield.</a:t>
            </a:r>
          </a:p>
          <a:p>
            <a:pPr lvl="0"/>
            <a:r>
              <a:rPr lang="en-US" dirty="0"/>
              <a:t>Looking at the condition of those soldiers,</a:t>
            </a:r>
          </a:p>
          <a:p>
            <a:pPr lvl="0"/>
            <a:r>
              <a:rPr lang="en-US" dirty="0" err="1"/>
              <a:t>Sushruta</a:t>
            </a:r>
            <a:r>
              <a:rPr lang="en-US" dirty="0"/>
              <a:t> found his inspiration for surgery.</a:t>
            </a:r>
          </a:p>
          <a:p>
            <a:pPr lvl="0"/>
            <a:r>
              <a:rPr lang="en-US" dirty="0"/>
              <a:t>He would fix the broken parts or injury through surgery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Sage Sushruta acquired his knowledge of medicine</a:t>
            </a:r>
          </a:p>
          <a:p>
            <a:pPr lvl="0"/>
            <a:r>
              <a:rPr lang="en-US"/>
              <a:t>from Kashiraj Divodas, the king of Kashi.</a:t>
            </a:r>
          </a:p>
          <a:p>
            <a:pPr lvl="0"/>
            <a:r>
              <a:rPr lang="en-US"/>
              <a:t>And he became a physician.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Sushruta</a:t>
            </a:r>
            <a:r>
              <a:rPr lang="en-US" dirty="0"/>
              <a:t> recorded his knowledge in detail in the form of a Sanskrit script,</a:t>
            </a:r>
          </a:p>
          <a:p>
            <a:pPr lvl="0"/>
            <a:r>
              <a:rPr lang="en-US" dirty="0"/>
              <a:t>which is also called the </a:t>
            </a:r>
            <a:r>
              <a:rPr lang="en-US" dirty="0" err="1"/>
              <a:t>Sushrut</a:t>
            </a:r>
            <a:r>
              <a:rPr lang="en-US" dirty="0"/>
              <a:t> Samhita.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 those days, the punishment</a:t>
            </a:r>
          </a:p>
          <a:p>
            <a:pPr lvl="0"/>
            <a:r>
              <a:rPr lang="en-US"/>
              <a:t>for any illegitimate crime was to chop off the criminal's nose.</a:t>
            </a:r>
          </a:p>
          <a:p>
            <a:pPr lvl="0"/>
            <a:r>
              <a:rPr lang="en-US"/>
              <a:t>Sushruta invented the Rhinoplasty or the nose surgery,</a:t>
            </a:r>
          </a:p>
          <a:p>
            <a:pPr lvl="0"/>
            <a:r>
              <a:rPr lang="en-US"/>
              <a:t>through which he could reconstruct the broken nose.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Sushruta was also the first cataract surgeon,</a:t>
            </a:r>
          </a:p>
          <a:p>
            <a:pPr lvl="0"/>
            <a:r>
              <a:rPr lang="en-US"/>
              <a:t>who treated many eye problems.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  <a:p>
            <a:pPr lvl="0"/>
            <a:r>
              <a:rPr lang="en-US" dirty="0" err="1"/>
              <a:t>Sushruta</a:t>
            </a:r>
            <a:r>
              <a:rPr lang="en-US" dirty="0"/>
              <a:t> Samhita, in which he describes over</a:t>
            </a:r>
          </a:p>
          <a:p>
            <a:pPr lvl="0"/>
            <a:r>
              <a:rPr lang="en-US" dirty="0"/>
              <a:t>60 types of </a:t>
            </a:r>
            <a:r>
              <a:rPr lang="en-US" dirty="0" err="1"/>
              <a:t>upkarma</a:t>
            </a:r>
            <a:r>
              <a:rPr lang="en-US" dirty="0"/>
              <a:t> for treatment of wound, 120 surgical instruments and 300 surgical procedure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2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13.jpe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8.jpe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701" t="3702" r="3877" b="3877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2287" y="3852441"/>
            <a:ext cx="13234235" cy="128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4"/>
              </a:lnSpc>
            </a:pPr>
            <a:r>
              <a:rPr lang="en-US" sz="9470" dirty="0">
                <a:solidFill>
                  <a:srgbClr val="F09164"/>
                </a:solidFill>
                <a:latin typeface="Prata"/>
              </a:rPr>
              <a:t>SUSHRUTA</a:t>
            </a:r>
          </a:p>
        </p:txBody>
      </p:sp>
      <p:sp>
        <p:nvSpPr>
          <p:cNvPr id="4" name="AutoShape 4"/>
          <p:cNvSpPr/>
          <p:nvPr/>
        </p:nvSpPr>
        <p:spPr>
          <a:xfrm>
            <a:off x="6047991" y="5342286"/>
            <a:ext cx="2890944" cy="149471"/>
          </a:xfrm>
          <a:prstGeom prst="rect">
            <a:avLst/>
          </a:prstGeom>
          <a:solidFill>
            <a:srgbClr val="F09164"/>
          </a:solid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2464" r="12464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5464"/>
          <a:stretch>
            <a:fillRect/>
          </a:stretch>
        </p:blipFill>
        <p:spPr>
          <a:xfrm>
            <a:off x="-3128923" y="6901215"/>
            <a:ext cx="11349346" cy="296318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1465626" y="7443787"/>
            <a:ext cx="1124876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302C2C"/>
                </a:solidFill>
                <a:latin typeface="Pluma Bold"/>
              </a:rPr>
              <a:t>body examination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0691" r="10691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5464"/>
          <a:stretch>
            <a:fillRect/>
          </a:stretch>
        </p:blipFill>
        <p:spPr>
          <a:xfrm>
            <a:off x="-3128923" y="6901215"/>
            <a:ext cx="11349346" cy="296318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1465626" y="7443787"/>
            <a:ext cx="1124876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302C2C"/>
                </a:solidFill>
                <a:latin typeface="Pluma Bold"/>
              </a:rPr>
              <a:t>body examination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391" r="3391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91B999B3-91A0-4104-8C21-8B4686B3053F}"/>
              </a:ext>
            </a:extLst>
          </p:cNvPr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F42A57C6-7821-4904-B303-AC6713638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F1F89AED-D0D5-4BCD-BAA1-92930F8E4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00A88B0F-D87F-4036-961A-2A03A7C845C3}"/>
              </a:ext>
            </a:extLst>
          </p:cNvPr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101B2D9D-C00B-45EF-8546-23FA76F3F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60CA357C-B3D6-4E85-A500-C92675D7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7282" r="7282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1D1D5B1-D7BA-48B0-A899-50B3A7B6822A}"/>
              </a:ext>
            </a:extLst>
          </p:cNvPr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50737562-F656-4D9F-B3CE-CB3D223AB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96CA8564-3AD5-4A15-B0A6-C6F217969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43EDC74-B504-4C2D-98BA-B9EA428490D6}"/>
              </a:ext>
            </a:extLst>
          </p:cNvPr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24CF36C9-2147-4064-8C66-F3410CDA8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3D120A46-1306-43F7-B9FF-B8769C67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7000"/>
          </a:blip>
          <a:srcRect t="7812" b="7812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10307901">
            <a:off x="461845" y="-239528"/>
            <a:ext cx="14482633" cy="10030565"/>
            <a:chOff x="0" y="0"/>
            <a:chExt cx="3429000" cy="2374900"/>
          </a:xfrm>
        </p:grpSpPr>
        <p:sp>
          <p:nvSpPr>
            <p:cNvPr id="4" name="Freeform 4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222180" y="14340"/>
            <a:ext cx="5552195" cy="8558160"/>
            <a:chOff x="0" y="0"/>
            <a:chExt cx="3987800" cy="6146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5"/>
              <a:stretch>
                <a:fillRect l="-1380" r="-138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6"/>
              <a:stretch>
                <a:fillRect l="-95" r="-95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229160">
            <a:off x="-73175" y="2551586"/>
            <a:ext cx="2380367" cy="103808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03892" y="0"/>
            <a:ext cx="5707537" cy="8558160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9BF6D236-829B-43C7-A8C4-1664BA37A462}"/>
              </a:ext>
            </a:extLst>
          </p:cNvPr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7D079158-0B88-488D-A33B-F93AAD63F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1C0CFCC8-684D-4F3C-A7AF-D1B8640A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grpSp>
        <p:nvGrpSpPr>
          <p:cNvPr id="14" name="Group 3">
            <a:extLst>
              <a:ext uri="{FF2B5EF4-FFF2-40B4-BE49-F238E27FC236}">
                <a16:creationId xmlns:a16="http://schemas.microsoft.com/office/drawing/2014/main" id="{E9D9829F-E4FC-4FBF-9837-D091CDBF4E15}"/>
              </a:ext>
            </a:extLst>
          </p:cNvPr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05D3C090-84DC-4DFA-B8A1-E18835024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BCF4BDDB-25B8-452D-9FB2-F45396759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7250" y="7286583"/>
            <a:ext cx="6818424" cy="42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Open Sauce Light"/>
              </a:rPr>
              <a:t>#dailyquotes | @reallygreatsite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570954" y="0"/>
            <a:ext cx="11674831" cy="8756123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433510" y="-248061"/>
            <a:ext cx="6806490" cy="10491533"/>
            <a:chOff x="0" y="0"/>
            <a:chExt cx="3987800" cy="614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4"/>
              <a:stretch>
                <a:fillRect l="-7802" r="-780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987800" cy="6146800"/>
            </a:xfrm>
            <a:custGeom>
              <a:avLst/>
              <a:gdLst/>
              <a:ahLst/>
              <a:cxnLst/>
              <a:rect l="l" t="t" r="r" b="b"/>
              <a:pathLst>
                <a:path w="3987800" h="6146800">
                  <a:moveTo>
                    <a:pt x="3987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3987800" y="0"/>
                  </a:lnTo>
                  <a:lnTo>
                    <a:pt x="3987800" y="6146800"/>
                  </a:lnTo>
                  <a:close/>
                </a:path>
              </a:pathLst>
            </a:custGeom>
            <a:blipFill>
              <a:blip r:embed="rId5"/>
              <a:stretch>
                <a:fillRect l="-95" r="-9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7821889" y="0"/>
            <a:ext cx="1223241" cy="8572500"/>
            <a:chOff x="0" y="0"/>
            <a:chExt cx="1630989" cy="114300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  <p:pic>
        <p:nvPicPr>
          <p:cNvPr id="16" name="Picture 9">
            <a:extLst>
              <a:ext uri="{FF2B5EF4-FFF2-40B4-BE49-F238E27FC236}">
                <a16:creationId xmlns:a16="http://schemas.microsoft.com/office/drawing/2014/main" id="{028EC67C-8A62-4D87-A537-0DB0D9ABA28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55464"/>
          <a:stretch>
            <a:fillRect/>
          </a:stretch>
        </p:blipFill>
        <p:spPr>
          <a:xfrm>
            <a:off x="-3128923" y="6901215"/>
            <a:ext cx="11349346" cy="2963181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BDC9F056-D79C-4370-974C-7858F4AEA151}"/>
              </a:ext>
            </a:extLst>
          </p:cNvPr>
          <p:cNvSpPr txBox="1"/>
          <p:nvPr/>
        </p:nvSpPr>
        <p:spPr>
          <a:xfrm>
            <a:off x="-497087" y="7438677"/>
            <a:ext cx="8707333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169" dirty="0">
                <a:solidFill>
                  <a:srgbClr val="302C2C"/>
                </a:solidFill>
                <a:latin typeface="Pluma Bold"/>
              </a:rPr>
              <a:t>Royal Australasian College of Surgeons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5464"/>
          <a:stretch>
            <a:fillRect/>
          </a:stretch>
        </p:blipFill>
        <p:spPr>
          <a:xfrm>
            <a:off x="-2235955" y="6901215"/>
            <a:ext cx="11349346" cy="296318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277813" y="7181850"/>
            <a:ext cx="1124876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 spc="169" dirty="0">
                <a:solidFill>
                  <a:srgbClr val="302C2C"/>
                </a:solidFill>
                <a:latin typeface="Pluma Bold"/>
              </a:rPr>
              <a:t>Invent</a:t>
            </a:r>
            <a:r>
              <a:rPr lang="en-US" sz="3399" u="none" spc="169" dirty="0">
                <a:solidFill>
                  <a:srgbClr val="302C2C"/>
                </a:solidFill>
                <a:latin typeface="Pluma Bold"/>
              </a:rPr>
              <a:t>or of Surgery, </a:t>
            </a:r>
          </a:p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 u="none" spc="169" dirty="0">
                <a:solidFill>
                  <a:srgbClr val="302C2C"/>
                </a:solidFill>
                <a:latin typeface="Pluma Bold"/>
              </a:rPr>
              <a:t>First Surgeon of the World in 600 B.C.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b="6021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5464"/>
          <a:stretch>
            <a:fillRect/>
          </a:stretch>
        </p:blipFill>
        <p:spPr>
          <a:xfrm>
            <a:off x="-3128923" y="6901215"/>
            <a:ext cx="11349346" cy="29631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57250" y="7443787"/>
            <a:ext cx="50544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169" dirty="0">
                <a:solidFill>
                  <a:srgbClr val="302C2C"/>
                </a:solidFill>
                <a:latin typeface="Pluma Bold"/>
              </a:rPr>
              <a:t>Kashi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19492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52097495-B32C-4081-9345-E47B2B6B7F7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5464"/>
          <a:stretch>
            <a:fillRect/>
          </a:stretch>
        </p:blipFill>
        <p:spPr>
          <a:xfrm>
            <a:off x="-5549708" y="6953250"/>
            <a:ext cx="11349346" cy="2963181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99B4C44-3E5D-4F03-A0B4-A3A5A6E5291C}"/>
              </a:ext>
            </a:extLst>
          </p:cNvPr>
          <p:cNvSpPr txBox="1"/>
          <p:nvPr/>
        </p:nvSpPr>
        <p:spPr>
          <a:xfrm>
            <a:off x="-3276600" y="7443787"/>
            <a:ext cx="13400657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169" dirty="0">
                <a:solidFill>
                  <a:srgbClr val="302C2C"/>
                </a:solidFill>
                <a:latin typeface="Pluma Bold"/>
              </a:rPr>
              <a:t>WAR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3176" b="31173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20655" y="-165923"/>
            <a:ext cx="10198689" cy="87384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55464"/>
          <a:stretch>
            <a:fillRect/>
          </a:stretch>
        </p:blipFill>
        <p:spPr>
          <a:xfrm>
            <a:off x="-2507624" y="7090909"/>
            <a:ext cx="11349346" cy="29631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24705" y="7443787"/>
            <a:ext cx="1124876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169" dirty="0" err="1">
                <a:solidFill>
                  <a:srgbClr val="302C2C"/>
                </a:solidFill>
                <a:latin typeface="Pluma Bold"/>
              </a:rPr>
              <a:t>Kashiraj</a:t>
            </a:r>
            <a:r>
              <a:rPr lang="en-US" sz="3399" spc="169" dirty="0">
                <a:solidFill>
                  <a:srgbClr val="302C2C"/>
                </a:solidFill>
                <a:latin typeface="Pluma Bold"/>
              </a:rPr>
              <a:t> </a:t>
            </a:r>
            <a:r>
              <a:rPr lang="en-US" sz="3399" spc="169" dirty="0" err="1">
                <a:solidFill>
                  <a:srgbClr val="302C2C"/>
                </a:solidFill>
                <a:latin typeface="Pluma Bold"/>
              </a:rPr>
              <a:t>Divodas</a:t>
            </a:r>
            <a:r>
              <a:rPr lang="en-US" sz="3399" spc="169" dirty="0">
                <a:solidFill>
                  <a:srgbClr val="302C2C"/>
                </a:solidFill>
                <a:latin typeface="Pluma Bold"/>
              </a:rPr>
              <a:t>, the king of Kashi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b="23986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4619885" y="0"/>
            <a:ext cx="1240231" cy="8691562"/>
            <a:chOff x="0" y="0"/>
            <a:chExt cx="1653641" cy="1158875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5464"/>
          <a:stretch>
            <a:fillRect/>
          </a:stretch>
        </p:blipFill>
        <p:spPr>
          <a:xfrm>
            <a:off x="-3128923" y="6901215"/>
            <a:ext cx="11349346" cy="296318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1465626" y="7443787"/>
            <a:ext cx="1124876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169" dirty="0" err="1">
                <a:solidFill>
                  <a:srgbClr val="302C2C"/>
                </a:solidFill>
                <a:latin typeface="Pluma Bold"/>
              </a:rPr>
              <a:t>Sushruta</a:t>
            </a:r>
            <a:r>
              <a:rPr lang="en-US" sz="3399" spc="169" dirty="0">
                <a:solidFill>
                  <a:srgbClr val="302C2C"/>
                </a:solidFill>
                <a:latin typeface="Pluma Bold"/>
              </a:rPr>
              <a:t> Samhita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531" b="2531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170854">
            <a:off x="6319302" y="3014999"/>
            <a:ext cx="8775151" cy="6077604"/>
            <a:chOff x="0" y="0"/>
            <a:chExt cx="3429000" cy="2374900"/>
          </a:xfrm>
        </p:grpSpPr>
        <p:sp>
          <p:nvSpPr>
            <p:cNvPr id="4" name="Freeform 4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-8812" r="-88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170854">
            <a:off x="-41329" y="-108167"/>
            <a:ext cx="8400168" cy="5817894"/>
            <a:chOff x="0" y="0"/>
            <a:chExt cx="3429000" cy="2374900"/>
          </a:xfrm>
        </p:grpSpPr>
        <p:sp>
          <p:nvSpPr>
            <p:cNvPr id="7" name="Freeform 7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-5201" r="-662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55464"/>
          <a:stretch>
            <a:fillRect/>
          </a:stretch>
        </p:blipFill>
        <p:spPr>
          <a:xfrm>
            <a:off x="-3128923" y="6901215"/>
            <a:ext cx="11349346" cy="296318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1465626" y="7443787"/>
            <a:ext cx="1124876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169" dirty="0">
                <a:solidFill>
                  <a:srgbClr val="302C2C"/>
                </a:solidFill>
                <a:latin typeface="Pluma Bold"/>
              </a:rPr>
              <a:t>Rhinoplasty or the nose surgery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0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0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0822" b="25550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5464"/>
          <a:stretch>
            <a:fillRect/>
          </a:stretch>
        </p:blipFill>
        <p:spPr>
          <a:xfrm>
            <a:off x="-3128923" y="6901215"/>
            <a:ext cx="11349346" cy="296318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1465626" y="7443787"/>
            <a:ext cx="1124876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169" dirty="0">
                <a:solidFill>
                  <a:srgbClr val="302C2C"/>
                </a:solidFill>
                <a:latin typeface="Pluma Bold"/>
              </a:rPr>
              <a:t>cataract surgeon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6555" r="6555"/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08203" y="65291"/>
            <a:ext cx="11423594" cy="7911897"/>
            <a:chOff x="0" y="0"/>
            <a:chExt cx="3429000" cy="2374900"/>
          </a:xfrm>
        </p:grpSpPr>
        <p:sp>
          <p:nvSpPr>
            <p:cNvPr id="4" name="Freeform 4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t="-7248" b="-724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5464"/>
          <a:stretch>
            <a:fillRect/>
          </a:stretch>
        </p:blipFill>
        <p:spPr>
          <a:xfrm>
            <a:off x="-3128923" y="6901215"/>
            <a:ext cx="11349346" cy="29631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1485469" y="7443787"/>
            <a:ext cx="1124876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302C2C"/>
                </a:solidFill>
                <a:latin typeface="Pluma Bold"/>
              </a:rPr>
              <a:t>Surgical Instruments Devices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580182" y="-119062"/>
            <a:ext cx="1240231" cy="8691562"/>
            <a:chOff x="0" y="0"/>
            <a:chExt cx="1653641" cy="1158875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 t="5936"/>
            <a:stretch>
              <a:fillRect/>
            </a:stretch>
          </p:blipFill>
          <p:spPr>
            <a:xfrm rot="-5400000">
              <a:off x="-4610831" y="5324278"/>
              <a:ext cx="11588750" cy="94019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/>
            <a:srcRect t="5936"/>
            <a:stretch>
              <a:fillRect/>
            </a:stretch>
          </p:blipFill>
          <p:spPr>
            <a:xfrm rot="-5400000">
              <a:off x="-5324278" y="5324278"/>
              <a:ext cx="11588750" cy="940194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4596941" y="0"/>
            <a:ext cx="1223241" cy="8572500"/>
            <a:chOff x="0" y="0"/>
            <a:chExt cx="1630989" cy="11430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 t="5936"/>
            <a:stretch>
              <a:fillRect/>
            </a:stretch>
          </p:blipFill>
          <p:spPr>
            <a:xfrm rot="-5400000">
              <a:off x="-4547668" y="5251343"/>
              <a:ext cx="11430000" cy="92731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rcRect t="5936"/>
            <a:stretch>
              <a:fillRect/>
            </a:stretch>
          </p:blipFill>
          <p:spPr>
            <a:xfrm rot="-5400000">
              <a:off x="-5251343" y="5251343"/>
              <a:ext cx="11430000" cy="9273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492</Words>
  <Application>Microsoft Office PowerPoint</Application>
  <PresentationFormat>Custom</PresentationFormat>
  <Paragraphs>88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Open Sauce Light</vt:lpstr>
      <vt:lpstr>Prata</vt:lpstr>
      <vt:lpstr>Pluma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Asian History </dc:title>
  <cp:lastModifiedBy>RAJESH RANJAN</cp:lastModifiedBy>
  <cp:revision>6</cp:revision>
  <dcterms:created xsi:type="dcterms:W3CDTF">2006-08-16T00:00:00Z</dcterms:created>
  <dcterms:modified xsi:type="dcterms:W3CDTF">2022-03-10T04:32:03Z</dcterms:modified>
  <dc:identifier>DAE6dn9h0hU</dc:identifier>
</cp:coreProperties>
</file>